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0" r:id="rId4"/>
    <p:sldId id="266" r:id="rId5"/>
    <p:sldId id="267" r:id="rId6"/>
    <p:sldId id="269" r:id="rId7"/>
    <p:sldId id="259" r:id="rId8"/>
    <p:sldId id="262" r:id="rId9"/>
    <p:sldId id="265" r:id="rId10"/>
    <p:sldId id="271" r:id="rId1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EAEAE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EC16E-52CD-4E0B-821F-D57697E0CB63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016E9A7-50B7-41FF-AD68-6F6B9E95698E}">
      <dgm:prSet phldrT="[Texte]" custT="1"/>
      <dgm:spPr/>
      <dgm:t>
        <a:bodyPr/>
        <a:lstStyle/>
        <a:p>
          <a:r>
            <a:rPr lang="fr-FR" sz="2400" b="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International evolution of the company</a:t>
          </a:r>
          <a:endParaRPr lang="fr-FR" sz="2400" b="0" dirty="0"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24F89A41-FE27-4B7E-A7C0-6F76487860F3}" type="parTrans" cxnId="{31D97C64-5CF8-4715-A4FE-FA49C725DF1C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7917FE8C-C98A-4A43-8EF6-473853C995EC}" type="sibTrans" cxnId="{31D97C64-5CF8-4715-A4FE-FA49C725DF1C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68DACB0F-FCCE-4516-853B-E6A6BB42F68B}">
      <dgm:prSet phldrT="[Texte]" custT="1"/>
      <dgm:spPr/>
      <dgm:t>
        <a:bodyPr/>
        <a:lstStyle/>
        <a:p>
          <a:r>
            <a:rPr lang="en-US" sz="2000" b="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Competitive and regulatory environment, always changing</a:t>
          </a:r>
          <a:endParaRPr lang="fr-FR" sz="2000" b="0" dirty="0"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22BF1643-FB24-43EA-99C4-76E096A236BD}" type="parTrans" cxnId="{676F32D8-DAF9-48B3-BF71-A374C7D9B831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25BB2E8C-1F39-4605-8BAE-E455C8E7E383}" type="sibTrans" cxnId="{676F32D8-DAF9-48B3-BF71-A374C7D9B831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0DC704CA-F213-48A5-86A3-D1DC2B5A1393}">
      <dgm:prSet phldrT="[Texte]" custT="1"/>
      <dgm:spPr/>
      <dgm:t>
        <a:bodyPr/>
        <a:lstStyle/>
        <a:p>
          <a:r>
            <a:rPr lang="fr-FR" sz="2400" b="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Global Digitalisation </a:t>
          </a:r>
          <a:endParaRPr lang="fr-FR" sz="2400" b="0" dirty="0"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C9CCD21D-9304-49A1-B68D-24272E02BCFF}" type="parTrans" cxnId="{737DE2DA-91AB-4926-B8CD-3D78916CF1B9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2A795A63-5DD2-4CD1-A23A-B4318ECAF19D}" type="sibTrans" cxnId="{737DE2DA-91AB-4926-B8CD-3D78916CF1B9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625C21BE-CDB6-4264-82CC-0830EBC0FEE1}">
      <dgm:prSet custT="1"/>
      <dgm:spPr/>
      <dgm:t>
        <a:bodyPr/>
        <a:lstStyle/>
        <a:p>
          <a:r>
            <a:rPr lang="fr-FR" sz="2400" b="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Wish to progress professionally</a:t>
          </a:r>
          <a:endParaRPr lang="fr-FR" sz="2400" b="0" dirty="0"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6576BA62-A3DA-4DCC-AF15-EFD7062ADF1D}" type="parTrans" cxnId="{8C6FD8CC-54A4-4638-BF5D-B88B96CFB776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40D58AB9-0E95-414D-94A1-D4496F5A5CBB}" type="sibTrans" cxnId="{8C6FD8CC-54A4-4638-BF5D-B88B96CFB776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22E4AF15-4267-40B2-B5C6-242169FCFAE9}">
      <dgm:prSet custT="1"/>
      <dgm:spPr/>
      <dgm:t>
        <a:bodyPr/>
        <a:lstStyle/>
        <a:p>
          <a:r>
            <a:rPr lang="fr-FR" sz="2400" b="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  Adaptation</a:t>
          </a:r>
          <a:r>
            <a:rPr lang="en-US" sz="2400" b="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 to change</a:t>
          </a:r>
          <a:endParaRPr lang="fr-FR" sz="2400" b="0" dirty="0"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EF83D254-316C-44C1-8522-6AEAEBDCC508}" type="parTrans" cxnId="{6A307C5F-2EC0-4F71-973C-935B45A6642F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D21AA483-F12E-4B0B-B3B7-8651526F7716}" type="sibTrans" cxnId="{6A307C5F-2EC0-4F71-973C-935B45A6642F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2AC9969F-44B0-4BB8-957E-47FAD72FB63A}">
      <dgm:prSet custT="1"/>
      <dgm:spPr/>
      <dgm:t>
        <a:bodyPr/>
        <a:lstStyle/>
        <a:p>
          <a:r>
            <a:rPr lang="en-US" sz="2400" b="1" dirty="0" smtClean="0">
              <a:latin typeface="Avenir LT Std 65 Medium" panose="020B0803020203020204" pitchFamily="34" charset="0"/>
            </a:rPr>
            <a:t>Increased value of the Legal Department</a:t>
          </a:r>
          <a:endParaRPr lang="fr-FR" sz="2400" b="0" dirty="0"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165E6C71-C7B6-46D3-A4A1-AF3A85EA4553}" type="parTrans" cxnId="{03328A79-EF8F-425C-A1F9-ECAE099B6A88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363FC962-492B-4518-9E37-50C8DBAEC35B}" type="sibTrans" cxnId="{03328A79-EF8F-425C-A1F9-ECAE099B6A88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ABE0851D-0526-46CF-8658-AE74077C3B1F}">
      <dgm:prSet custT="1"/>
      <dgm:spPr/>
      <dgm:t>
        <a:bodyPr/>
        <a:lstStyle/>
        <a:p>
          <a:r>
            <a:rPr lang="fr-FR" sz="2400" b="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INVENTING the Legal Department of TOMORROW</a:t>
          </a:r>
          <a:endParaRPr lang="fr-FR" sz="2400" b="0" dirty="0"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C58FAE2A-47BE-41D0-A151-BDF6EA626FE5}" type="parTrans" cxnId="{4CFF3068-8BF6-4A7E-84E8-B3C764B7E93F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15947210-0423-4EF7-A23A-D546CFF5BC12}" type="sibTrans" cxnId="{4CFF3068-8BF6-4A7E-84E8-B3C764B7E93F}">
      <dgm:prSet/>
      <dgm:spPr/>
      <dgm:t>
        <a:bodyPr/>
        <a:lstStyle/>
        <a:p>
          <a:endParaRPr lang="fr-FR" sz="1400" b="0">
            <a:solidFill>
              <a:schemeClr val="tx1"/>
            </a:solidFill>
            <a:latin typeface="Avenir LT Std 65 Medium" panose="020B0803020203020204" pitchFamily="34" charset="0"/>
            <a:cs typeface="Baloo" panose="03080902040302020200" pitchFamily="66" charset="0"/>
          </a:endParaRPr>
        </a:p>
      </dgm:t>
    </dgm:pt>
    <dgm:pt modelId="{807536DC-DE78-4FD0-BD66-449D134E74EF}" type="pres">
      <dgm:prSet presAssocID="{793EC16E-52CD-4E0B-821F-D57697E0CB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46FDB19-5DB4-4BB5-B18B-BA45F243D51E}" type="pres">
      <dgm:prSet presAssocID="{793EC16E-52CD-4E0B-821F-D57697E0CB63}" presName="Name1" presStyleCnt="0"/>
      <dgm:spPr/>
    </dgm:pt>
    <dgm:pt modelId="{82834F0B-4064-4867-A1D6-A57AF7E8BEB4}" type="pres">
      <dgm:prSet presAssocID="{793EC16E-52CD-4E0B-821F-D57697E0CB63}" presName="cycle" presStyleCnt="0"/>
      <dgm:spPr/>
    </dgm:pt>
    <dgm:pt modelId="{A61C905A-BEB6-4882-BF49-6495978BF679}" type="pres">
      <dgm:prSet presAssocID="{793EC16E-52CD-4E0B-821F-D57697E0CB63}" presName="srcNode" presStyleLbl="node1" presStyleIdx="0" presStyleCnt="7"/>
      <dgm:spPr/>
    </dgm:pt>
    <dgm:pt modelId="{481BA637-155A-412D-83CF-E47E87A17DD2}" type="pres">
      <dgm:prSet presAssocID="{793EC16E-52CD-4E0B-821F-D57697E0CB63}" presName="conn" presStyleLbl="parChTrans1D2" presStyleIdx="0" presStyleCnt="1"/>
      <dgm:spPr/>
      <dgm:t>
        <a:bodyPr/>
        <a:lstStyle/>
        <a:p>
          <a:endParaRPr lang="fr-FR"/>
        </a:p>
      </dgm:t>
    </dgm:pt>
    <dgm:pt modelId="{28ED1F04-EBF0-4996-AF59-E73161A19801}" type="pres">
      <dgm:prSet presAssocID="{793EC16E-52CD-4E0B-821F-D57697E0CB63}" presName="extraNode" presStyleLbl="node1" presStyleIdx="0" presStyleCnt="7"/>
      <dgm:spPr/>
    </dgm:pt>
    <dgm:pt modelId="{269E7DAE-AD49-4A7C-A6FC-A3B87965246C}" type="pres">
      <dgm:prSet presAssocID="{793EC16E-52CD-4E0B-821F-D57697E0CB63}" presName="dstNode" presStyleLbl="node1" presStyleIdx="0" presStyleCnt="7"/>
      <dgm:spPr/>
    </dgm:pt>
    <dgm:pt modelId="{067707B9-F574-49A4-AC8B-B7F8F2960F0F}" type="pres">
      <dgm:prSet presAssocID="{A016E9A7-50B7-41FF-AD68-6F6B9E95698E}" presName="text_1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2BEB3A0-FB5C-4514-B3E5-DC27A47B5506}" type="pres">
      <dgm:prSet presAssocID="{A016E9A7-50B7-41FF-AD68-6F6B9E95698E}" presName="accent_1" presStyleCnt="0"/>
      <dgm:spPr/>
    </dgm:pt>
    <dgm:pt modelId="{E640C2A9-D8ED-431E-B5D5-C9DB400B2F93}" type="pres">
      <dgm:prSet presAssocID="{A016E9A7-50B7-41FF-AD68-6F6B9E95698E}" presName="accentRepeatNode" presStyleLbl="solidFgAcc1" presStyleIdx="0" presStyleCnt="7"/>
      <dgm:spPr/>
    </dgm:pt>
    <dgm:pt modelId="{EE8417EF-6ECF-4CF2-8B1C-F376F97A3348}" type="pres">
      <dgm:prSet presAssocID="{68DACB0F-FCCE-4516-853B-E6A6BB42F68B}" presName="text_2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4209F39-202F-47E6-B7DF-CE0F4040C7F2}" type="pres">
      <dgm:prSet presAssocID="{68DACB0F-FCCE-4516-853B-E6A6BB42F68B}" presName="accent_2" presStyleCnt="0"/>
      <dgm:spPr/>
    </dgm:pt>
    <dgm:pt modelId="{295C4FAF-F5C0-4A07-8BF2-767B596A7597}" type="pres">
      <dgm:prSet presAssocID="{68DACB0F-FCCE-4516-853B-E6A6BB42F68B}" presName="accentRepeatNode" presStyleLbl="solidFgAcc1" presStyleIdx="1" presStyleCnt="7"/>
      <dgm:spPr/>
    </dgm:pt>
    <dgm:pt modelId="{BB7E76DC-80FD-43FF-A851-553248E8E9BE}" type="pres">
      <dgm:prSet presAssocID="{0DC704CA-F213-48A5-86A3-D1DC2B5A1393}" presName="text_3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CEA65AB-5CCD-4D11-A0B5-D456E16A97A6}" type="pres">
      <dgm:prSet presAssocID="{0DC704CA-F213-48A5-86A3-D1DC2B5A1393}" presName="accent_3" presStyleCnt="0"/>
      <dgm:spPr/>
    </dgm:pt>
    <dgm:pt modelId="{D8C22DC6-E125-4C8E-AA5A-53E8382A43BB}" type="pres">
      <dgm:prSet presAssocID="{0DC704CA-F213-48A5-86A3-D1DC2B5A1393}" presName="accentRepeatNode" presStyleLbl="solidFgAcc1" presStyleIdx="2" presStyleCnt="7"/>
      <dgm:spPr/>
    </dgm:pt>
    <dgm:pt modelId="{70A578FB-45D6-4520-9A85-3298C185C406}" type="pres">
      <dgm:prSet presAssocID="{625C21BE-CDB6-4264-82CC-0830EBC0FEE1}" presName="text_4" presStyleLbl="node1" presStyleIdx="3" presStyleCnt="7" custLinFactNeighborX="170" custLinFactNeighborY="67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BA178A2-4E48-4032-AAC7-96E68795CF7E}" type="pres">
      <dgm:prSet presAssocID="{625C21BE-CDB6-4264-82CC-0830EBC0FEE1}" presName="accent_4" presStyleCnt="0"/>
      <dgm:spPr/>
    </dgm:pt>
    <dgm:pt modelId="{D1F5D297-5161-4C8C-ADC6-E4F109DC16CD}" type="pres">
      <dgm:prSet presAssocID="{625C21BE-CDB6-4264-82CC-0830EBC0FEE1}" presName="accentRepeatNode" presStyleLbl="solidFgAcc1" presStyleIdx="3" presStyleCnt="7"/>
      <dgm:spPr/>
    </dgm:pt>
    <dgm:pt modelId="{20D05B00-05BC-4581-8863-656CFA415054}" type="pres">
      <dgm:prSet presAssocID="{22E4AF15-4267-40B2-B5C6-242169FCFAE9}" presName="text_5" presStyleLbl="node1" presStyleIdx="4" presStyleCnt="7" custScaleX="103306" custLinFactNeighborX="-1253" custLinFactNeighborY="49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B62CDDC-3049-44EB-9829-9987112CF136}" type="pres">
      <dgm:prSet presAssocID="{22E4AF15-4267-40B2-B5C6-242169FCFAE9}" presName="accent_5" presStyleCnt="0"/>
      <dgm:spPr/>
    </dgm:pt>
    <dgm:pt modelId="{7CC79287-3F68-451E-AA7F-AC55FB1CF9B3}" type="pres">
      <dgm:prSet presAssocID="{22E4AF15-4267-40B2-B5C6-242169FCFAE9}" presName="accentRepeatNode" presStyleLbl="solidFgAcc1" presStyleIdx="4" presStyleCnt="7"/>
      <dgm:spPr/>
    </dgm:pt>
    <dgm:pt modelId="{7D9BFC6B-3F8C-4C02-8C7C-2D98BDEDFEBE}" type="pres">
      <dgm:prSet presAssocID="{2AC9969F-44B0-4BB8-957E-47FAD72FB63A}" presName="text_6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C85AB87-C90C-4E6F-8865-27A3357B34C7}" type="pres">
      <dgm:prSet presAssocID="{2AC9969F-44B0-4BB8-957E-47FAD72FB63A}" presName="accent_6" presStyleCnt="0"/>
      <dgm:spPr/>
    </dgm:pt>
    <dgm:pt modelId="{3744F765-057F-45AE-8BE0-5FD71A34246E}" type="pres">
      <dgm:prSet presAssocID="{2AC9969F-44B0-4BB8-957E-47FAD72FB63A}" presName="accentRepeatNode" presStyleLbl="solidFgAcc1" presStyleIdx="5" presStyleCnt="7"/>
      <dgm:spPr/>
    </dgm:pt>
    <dgm:pt modelId="{1E7ADE18-6421-4494-ACBB-21A0722E67F9}" type="pres">
      <dgm:prSet presAssocID="{ABE0851D-0526-46CF-8658-AE74077C3B1F}" presName="text_7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3A039D2-CC01-4AFA-92EB-32B6DDDC57C5}" type="pres">
      <dgm:prSet presAssocID="{ABE0851D-0526-46CF-8658-AE74077C3B1F}" presName="accent_7" presStyleCnt="0"/>
      <dgm:spPr/>
    </dgm:pt>
    <dgm:pt modelId="{7C7C5F0D-20AF-4FED-8D2C-585B4F34BD93}" type="pres">
      <dgm:prSet presAssocID="{ABE0851D-0526-46CF-8658-AE74077C3B1F}" presName="accentRepeatNode" presStyleLbl="solidFgAcc1" presStyleIdx="6" presStyleCnt="7"/>
      <dgm:spPr/>
    </dgm:pt>
  </dgm:ptLst>
  <dgm:cxnLst>
    <dgm:cxn modelId="{B7BB0AB5-117E-4C94-B55D-3F28AA50DCA6}" type="presOf" srcId="{68DACB0F-FCCE-4516-853B-E6A6BB42F68B}" destId="{EE8417EF-6ECF-4CF2-8B1C-F376F97A3348}" srcOrd="0" destOrd="0" presId="urn:microsoft.com/office/officeart/2008/layout/VerticalCurvedList"/>
    <dgm:cxn modelId="{BD40C83A-ED51-4D20-9E14-FF8B1737CDDD}" type="presOf" srcId="{793EC16E-52CD-4E0B-821F-D57697E0CB63}" destId="{807536DC-DE78-4FD0-BD66-449D134E74EF}" srcOrd="0" destOrd="0" presId="urn:microsoft.com/office/officeart/2008/layout/VerticalCurvedList"/>
    <dgm:cxn modelId="{6A307C5F-2EC0-4F71-973C-935B45A6642F}" srcId="{793EC16E-52CD-4E0B-821F-D57697E0CB63}" destId="{22E4AF15-4267-40B2-B5C6-242169FCFAE9}" srcOrd="4" destOrd="0" parTransId="{EF83D254-316C-44C1-8522-6AEAEBDCC508}" sibTransId="{D21AA483-F12E-4B0B-B3B7-8651526F7716}"/>
    <dgm:cxn modelId="{676F32D8-DAF9-48B3-BF71-A374C7D9B831}" srcId="{793EC16E-52CD-4E0B-821F-D57697E0CB63}" destId="{68DACB0F-FCCE-4516-853B-E6A6BB42F68B}" srcOrd="1" destOrd="0" parTransId="{22BF1643-FB24-43EA-99C4-76E096A236BD}" sibTransId="{25BB2E8C-1F39-4605-8BAE-E455C8E7E383}"/>
    <dgm:cxn modelId="{737DE2DA-91AB-4926-B8CD-3D78916CF1B9}" srcId="{793EC16E-52CD-4E0B-821F-D57697E0CB63}" destId="{0DC704CA-F213-48A5-86A3-D1DC2B5A1393}" srcOrd="2" destOrd="0" parTransId="{C9CCD21D-9304-49A1-B68D-24272E02BCFF}" sibTransId="{2A795A63-5DD2-4CD1-A23A-B4318ECAF19D}"/>
    <dgm:cxn modelId="{CFBE1ECE-EE8E-4971-B431-502B9F547936}" type="presOf" srcId="{22E4AF15-4267-40B2-B5C6-242169FCFAE9}" destId="{20D05B00-05BC-4581-8863-656CFA415054}" srcOrd="0" destOrd="0" presId="urn:microsoft.com/office/officeart/2008/layout/VerticalCurvedList"/>
    <dgm:cxn modelId="{7755ECBC-FC9F-408C-9DD7-CEA1D0804467}" type="presOf" srcId="{625C21BE-CDB6-4264-82CC-0830EBC0FEE1}" destId="{70A578FB-45D6-4520-9A85-3298C185C406}" srcOrd="0" destOrd="0" presId="urn:microsoft.com/office/officeart/2008/layout/VerticalCurvedList"/>
    <dgm:cxn modelId="{4CFF3068-8BF6-4A7E-84E8-B3C764B7E93F}" srcId="{793EC16E-52CD-4E0B-821F-D57697E0CB63}" destId="{ABE0851D-0526-46CF-8658-AE74077C3B1F}" srcOrd="6" destOrd="0" parTransId="{C58FAE2A-47BE-41D0-A151-BDF6EA626FE5}" sibTransId="{15947210-0423-4EF7-A23A-D546CFF5BC12}"/>
    <dgm:cxn modelId="{82B14973-DAEE-453F-B1DE-33ACBF287F76}" type="presOf" srcId="{ABE0851D-0526-46CF-8658-AE74077C3B1F}" destId="{1E7ADE18-6421-4494-ACBB-21A0722E67F9}" srcOrd="0" destOrd="0" presId="urn:microsoft.com/office/officeart/2008/layout/VerticalCurvedList"/>
    <dgm:cxn modelId="{827ADC06-30BA-46F8-9469-F8BAE2B53FDE}" type="presOf" srcId="{0DC704CA-F213-48A5-86A3-D1DC2B5A1393}" destId="{BB7E76DC-80FD-43FF-A851-553248E8E9BE}" srcOrd="0" destOrd="0" presId="urn:microsoft.com/office/officeart/2008/layout/VerticalCurvedList"/>
    <dgm:cxn modelId="{31D97C64-5CF8-4715-A4FE-FA49C725DF1C}" srcId="{793EC16E-52CD-4E0B-821F-D57697E0CB63}" destId="{A016E9A7-50B7-41FF-AD68-6F6B9E95698E}" srcOrd="0" destOrd="0" parTransId="{24F89A41-FE27-4B7E-A7C0-6F76487860F3}" sibTransId="{7917FE8C-C98A-4A43-8EF6-473853C995EC}"/>
    <dgm:cxn modelId="{6A06C7A7-6E92-4BE9-BEF8-396AE8C0FE61}" type="presOf" srcId="{2AC9969F-44B0-4BB8-957E-47FAD72FB63A}" destId="{7D9BFC6B-3F8C-4C02-8C7C-2D98BDEDFEBE}" srcOrd="0" destOrd="0" presId="urn:microsoft.com/office/officeart/2008/layout/VerticalCurvedList"/>
    <dgm:cxn modelId="{4BE3B7D8-D4C1-4EDA-9408-732E6C72C715}" type="presOf" srcId="{A016E9A7-50B7-41FF-AD68-6F6B9E95698E}" destId="{067707B9-F574-49A4-AC8B-B7F8F2960F0F}" srcOrd="0" destOrd="0" presId="urn:microsoft.com/office/officeart/2008/layout/VerticalCurvedList"/>
    <dgm:cxn modelId="{8C6FD8CC-54A4-4638-BF5D-B88B96CFB776}" srcId="{793EC16E-52CD-4E0B-821F-D57697E0CB63}" destId="{625C21BE-CDB6-4264-82CC-0830EBC0FEE1}" srcOrd="3" destOrd="0" parTransId="{6576BA62-A3DA-4DCC-AF15-EFD7062ADF1D}" sibTransId="{40D58AB9-0E95-414D-94A1-D4496F5A5CBB}"/>
    <dgm:cxn modelId="{03328A79-EF8F-425C-A1F9-ECAE099B6A88}" srcId="{793EC16E-52CD-4E0B-821F-D57697E0CB63}" destId="{2AC9969F-44B0-4BB8-957E-47FAD72FB63A}" srcOrd="5" destOrd="0" parTransId="{165E6C71-C7B6-46D3-A4A1-AF3A85EA4553}" sibTransId="{363FC962-492B-4518-9E37-50C8DBAEC35B}"/>
    <dgm:cxn modelId="{671F1A37-1B5F-4247-809C-84DDF287D104}" type="presOf" srcId="{7917FE8C-C98A-4A43-8EF6-473853C995EC}" destId="{481BA637-155A-412D-83CF-E47E87A17DD2}" srcOrd="0" destOrd="0" presId="urn:microsoft.com/office/officeart/2008/layout/VerticalCurvedList"/>
    <dgm:cxn modelId="{C3BB9E96-76E1-4049-9EB4-7BA9D586A18D}" type="presParOf" srcId="{807536DC-DE78-4FD0-BD66-449D134E74EF}" destId="{446FDB19-5DB4-4BB5-B18B-BA45F243D51E}" srcOrd="0" destOrd="0" presId="urn:microsoft.com/office/officeart/2008/layout/VerticalCurvedList"/>
    <dgm:cxn modelId="{CD0A7018-379D-4982-B744-74D33735B643}" type="presParOf" srcId="{446FDB19-5DB4-4BB5-B18B-BA45F243D51E}" destId="{82834F0B-4064-4867-A1D6-A57AF7E8BEB4}" srcOrd="0" destOrd="0" presId="urn:microsoft.com/office/officeart/2008/layout/VerticalCurvedList"/>
    <dgm:cxn modelId="{7A2CE8AF-1DD1-44D6-96FE-2FB0AB41985C}" type="presParOf" srcId="{82834F0B-4064-4867-A1D6-A57AF7E8BEB4}" destId="{A61C905A-BEB6-4882-BF49-6495978BF679}" srcOrd="0" destOrd="0" presId="urn:microsoft.com/office/officeart/2008/layout/VerticalCurvedList"/>
    <dgm:cxn modelId="{59C3F3DD-C944-4115-A489-EE7FC07E8147}" type="presParOf" srcId="{82834F0B-4064-4867-A1D6-A57AF7E8BEB4}" destId="{481BA637-155A-412D-83CF-E47E87A17DD2}" srcOrd="1" destOrd="0" presId="urn:microsoft.com/office/officeart/2008/layout/VerticalCurvedList"/>
    <dgm:cxn modelId="{8BFF581E-F6CD-4094-810D-84C5E2DBE9F4}" type="presParOf" srcId="{82834F0B-4064-4867-A1D6-A57AF7E8BEB4}" destId="{28ED1F04-EBF0-4996-AF59-E73161A19801}" srcOrd="2" destOrd="0" presId="urn:microsoft.com/office/officeart/2008/layout/VerticalCurvedList"/>
    <dgm:cxn modelId="{5AF924FC-BBD3-4269-9A92-56F2C700F4A0}" type="presParOf" srcId="{82834F0B-4064-4867-A1D6-A57AF7E8BEB4}" destId="{269E7DAE-AD49-4A7C-A6FC-A3B87965246C}" srcOrd="3" destOrd="0" presId="urn:microsoft.com/office/officeart/2008/layout/VerticalCurvedList"/>
    <dgm:cxn modelId="{4499FA68-E6DD-427A-97D3-6537181AED7C}" type="presParOf" srcId="{446FDB19-5DB4-4BB5-B18B-BA45F243D51E}" destId="{067707B9-F574-49A4-AC8B-B7F8F2960F0F}" srcOrd="1" destOrd="0" presId="urn:microsoft.com/office/officeart/2008/layout/VerticalCurvedList"/>
    <dgm:cxn modelId="{F841593C-1048-4E05-B6A7-1DF1F7F492EA}" type="presParOf" srcId="{446FDB19-5DB4-4BB5-B18B-BA45F243D51E}" destId="{02BEB3A0-FB5C-4514-B3E5-DC27A47B5506}" srcOrd="2" destOrd="0" presId="urn:microsoft.com/office/officeart/2008/layout/VerticalCurvedList"/>
    <dgm:cxn modelId="{9A0D38B8-EDB8-4B01-A05F-E842BDEB90A3}" type="presParOf" srcId="{02BEB3A0-FB5C-4514-B3E5-DC27A47B5506}" destId="{E640C2A9-D8ED-431E-B5D5-C9DB400B2F93}" srcOrd="0" destOrd="0" presId="urn:microsoft.com/office/officeart/2008/layout/VerticalCurvedList"/>
    <dgm:cxn modelId="{0B4CF5CA-5791-490C-9CAC-1734A6D5C6D3}" type="presParOf" srcId="{446FDB19-5DB4-4BB5-B18B-BA45F243D51E}" destId="{EE8417EF-6ECF-4CF2-8B1C-F376F97A3348}" srcOrd="3" destOrd="0" presId="urn:microsoft.com/office/officeart/2008/layout/VerticalCurvedList"/>
    <dgm:cxn modelId="{3614EC55-DE2B-436B-8BA4-4941460103AD}" type="presParOf" srcId="{446FDB19-5DB4-4BB5-B18B-BA45F243D51E}" destId="{64209F39-202F-47E6-B7DF-CE0F4040C7F2}" srcOrd="4" destOrd="0" presId="urn:microsoft.com/office/officeart/2008/layout/VerticalCurvedList"/>
    <dgm:cxn modelId="{A15913F2-22F4-4ACE-BE15-14CD200B288F}" type="presParOf" srcId="{64209F39-202F-47E6-B7DF-CE0F4040C7F2}" destId="{295C4FAF-F5C0-4A07-8BF2-767B596A7597}" srcOrd="0" destOrd="0" presId="urn:microsoft.com/office/officeart/2008/layout/VerticalCurvedList"/>
    <dgm:cxn modelId="{4EC6546A-6FB4-4CCA-B1EF-BBCE42E5CAED}" type="presParOf" srcId="{446FDB19-5DB4-4BB5-B18B-BA45F243D51E}" destId="{BB7E76DC-80FD-43FF-A851-553248E8E9BE}" srcOrd="5" destOrd="0" presId="urn:microsoft.com/office/officeart/2008/layout/VerticalCurvedList"/>
    <dgm:cxn modelId="{EF040350-E63F-4CFB-8BFC-0F72C6889516}" type="presParOf" srcId="{446FDB19-5DB4-4BB5-B18B-BA45F243D51E}" destId="{ACEA65AB-5CCD-4D11-A0B5-D456E16A97A6}" srcOrd="6" destOrd="0" presId="urn:microsoft.com/office/officeart/2008/layout/VerticalCurvedList"/>
    <dgm:cxn modelId="{0C53B843-6BCC-4A68-BF66-F7A47439B294}" type="presParOf" srcId="{ACEA65AB-5CCD-4D11-A0B5-D456E16A97A6}" destId="{D8C22DC6-E125-4C8E-AA5A-53E8382A43BB}" srcOrd="0" destOrd="0" presId="urn:microsoft.com/office/officeart/2008/layout/VerticalCurvedList"/>
    <dgm:cxn modelId="{80129CAD-F97D-4691-846F-B4DC62F98BE0}" type="presParOf" srcId="{446FDB19-5DB4-4BB5-B18B-BA45F243D51E}" destId="{70A578FB-45D6-4520-9A85-3298C185C406}" srcOrd="7" destOrd="0" presId="urn:microsoft.com/office/officeart/2008/layout/VerticalCurvedList"/>
    <dgm:cxn modelId="{D92A033F-FDCD-4B40-AB47-ED084CAB0450}" type="presParOf" srcId="{446FDB19-5DB4-4BB5-B18B-BA45F243D51E}" destId="{ABA178A2-4E48-4032-AAC7-96E68795CF7E}" srcOrd="8" destOrd="0" presId="urn:microsoft.com/office/officeart/2008/layout/VerticalCurvedList"/>
    <dgm:cxn modelId="{7B7E4C37-732C-43C9-BAD5-B4EA6E315ED2}" type="presParOf" srcId="{ABA178A2-4E48-4032-AAC7-96E68795CF7E}" destId="{D1F5D297-5161-4C8C-ADC6-E4F109DC16CD}" srcOrd="0" destOrd="0" presId="urn:microsoft.com/office/officeart/2008/layout/VerticalCurvedList"/>
    <dgm:cxn modelId="{2FCE2EAA-35B8-4DF7-BA69-1035132056B1}" type="presParOf" srcId="{446FDB19-5DB4-4BB5-B18B-BA45F243D51E}" destId="{20D05B00-05BC-4581-8863-656CFA415054}" srcOrd="9" destOrd="0" presId="urn:microsoft.com/office/officeart/2008/layout/VerticalCurvedList"/>
    <dgm:cxn modelId="{DFD173E1-BB88-4CC9-A5B7-3F6B346215D5}" type="presParOf" srcId="{446FDB19-5DB4-4BB5-B18B-BA45F243D51E}" destId="{DB62CDDC-3049-44EB-9829-9987112CF136}" srcOrd="10" destOrd="0" presId="urn:microsoft.com/office/officeart/2008/layout/VerticalCurvedList"/>
    <dgm:cxn modelId="{91E8CBEF-2D29-4433-93B7-D15A94A7C92B}" type="presParOf" srcId="{DB62CDDC-3049-44EB-9829-9987112CF136}" destId="{7CC79287-3F68-451E-AA7F-AC55FB1CF9B3}" srcOrd="0" destOrd="0" presId="urn:microsoft.com/office/officeart/2008/layout/VerticalCurvedList"/>
    <dgm:cxn modelId="{1DE1FA88-B34B-4B67-8BA7-8024F1DF60C9}" type="presParOf" srcId="{446FDB19-5DB4-4BB5-B18B-BA45F243D51E}" destId="{7D9BFC6B-3F8C-4C02-8C7C-2D98BDEDFEBE}" srcOrd="11" destOrd="0" presId="urn:microsoft.com/office/officeart/2008/layout/VerticalCurvedList"/>
    <dgm:cxn modelId="{C5D4097A-3B8D-4EDF-9961-339F8CCFA448}" type="presParOf" srcId="{446FDB19-5DB4-4BB5-B18B-BA45F243D51E}" destId="{9C85AB87-C90C-4E6F-8865-27A3357B34C7}" srcOrd="12" destOrd="0" presId="urn:microsoft.com/office/officeart/2008/layout/VerticalCurvedList"/>
    <dgm:cxn modelId="{A8E73935-CB9D-4AE1-BE74-524A3D0703CA}" type="presParOf" srcId="{9C85AB87-C90C-4E6F-8865-27A3357B34C7}" destId="{3744F765-057F-45AE-8BE0-5FD71A34246E}" srcOrd="0" destOrd="0" presId="urn:microsoft.com/office/officeart/2008/layout/VerticalCurvedList"/>
    <dgm:cxn modelId="{86ED83D5-9526-46F1-A290-ECD316A8A378}" type="presParOf" srcId="{446FDB19-5DB4-4BB5-B18B-BA45F243D51E}" destId="{1E7ADE18-6421-4494-ACBB-21A0722E67F9}" srcOrd="13" destOrd="0" presId="urn:microsoft.com/office/officeart/2008/layout/VerticalCurvedList"/>
    <dgm:cxn modelId="{CA35CF2E-7647-42B7-9F39-519EBBF2FA56}" type="presParOf" srcId="{446FDB19-5DB4-4BB5-B18B-BA45F243D51E}" destId="{63A039D2-CC01-4AFA-92EB-32B6DDDC57C5}" srcOrd="14" destOrd="0" presId="urn:microsoft.com/office/officeart/2008/layout/VerticalCurvedList"/>
    <dgm:cxn modelId="{6491405A-2A1E-4210-9233-0B83949E738C}" type="presParOf" srcId="{63A039D2-CC01-4AFA-92EB-32B6DDDC57C5}" destId="{7C7C5F0D-20AF-4FED-8D2C-585B4F34BD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BA637-155A-412D-83CF-E47E87A17DD2}">
      <dsp:nvSpPr>
        <dsp:cNvPr id="0" name=""/>
        <dsp:cNvSpPr/>
      </dsp:nvSpPr>
      <dsp:spPr>
        <a:xfrm>
          <a:off x="-6737307" y="-1021402"/>
          <a:ext cx="7949799" cy="7949799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707B9-F574-49A4-AC8B-B7F8F2960F0F}">
      <dsp:nvSpPr>
        <dsp:cNvPr id="0" name=""/>
        <dsp:cNvSpPr/>
      </dsp:nvSpPr>
      <dsp:spPr>
        <a:xfrm>
          <a:off x="351097" y="268531"/>
          <a:ext cx="8408719" cy="53682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1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International evolution of the company</a:t>
          </a:r>
          <a:endParaRPr lang="fr-FR" sz="2400" b="0" kern="1200" dirty="0">
            <a:latin typeface="Avenir LT Std 65 Medium" panose="020B0803020203020204" pitchFamily="34" charset="0"/>
            <a:cs typeface="Baloo" panose="03080902040302020200" pitchFamily="66" charset="0"/>
          </a:endParaRPr>
        </a:p>
      </dsp:txBody>
      <dsp:txXfrm>
        <a:off x="377303" y="294737"/>
        <a:ext cx="8356307" cy="484415"/>
      </dsp:txXfrm>
    </dsp:sp>
    <dsp:sp modelId="{E640C2A9-D8ED-431E-B5D5-C9DB400B2F93}">
      <dsp:nvSpPr>
        <dsp:cNvPr id="0" name=""/>
        <dsp:cNvSpPr/>
      </dsp:nvSpPr>
      <dsp:spPr>
        <a:xfrm>
          <a:off x="15580" y="201428"/>
          <a:ext cx="671034" cy="671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8417EF-6ECF-4CF2-8B1C-F376F97A3348}">
      <dsp:nvSpPr>
        <dsp:cNvPr id="0" name=""/>
        <dsp:cNvSpPr/>
      </dsp:nvSpPr>
      <dsp:spPr>
        <a:xfrm>
          <a:off x="837243" y="1074245"/>
          <a:ext cx="7922573" cy="536827"/>
        </a:xfrm>
        <a:prstGeom prst="roundRect">
          <a:avLst/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1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Competitive and regulatory environment, always changing</a:t>
          </a:r>
          <a:endParaRPr lang="fr-FR" sz="2000" b="0" kern="1200" dirty="0">
            <a:latin typeface="Avenir LT Std 65 Medium" panose="020B0803020203020204" pitchFamily="34" charset="0"/>
            <a:cs typeface="Baloo" panose="03080902040302020200" pitchFamily="66" charset="0"/>
          </a:endParaRPr>
        </a:p>
      </dsp:txBody>
      <dsp:txXfrm>
        <a:off x="863449" y="1100451"/>
        <a:ext cx="7870161" cy="484415"/>
      </dsp:txXfrm>
    </dsp:sp>
    <dsp:sp modelId="{295C4FAF-F5C0-4A07-8BF2-767B596A7597}">
      <dsp:nvSpPr>
        <dsp:cNvPr id="0" name=""/>
        <dsp:cNvSpPr/>
      </dsp:nvSpPr>
      <dsp:spPr>
        <a:xfrm>
          <a:off x="501725" y="1007142"/>
          <a:ext cx="671034" cy="671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E76DC-80FD-43FF-A851-553248E8E9BE}">
      <dsp:nvSpPr>
        <dsp:cNvPr id="0" name=""/>
        <dsp:cNvSpPr/>
      </dsp:nvSpPr>
      <dsp:spPr>
        <a:xfrm>
          <a:off x="1103648" y="1879369"/>
          <a:ext cx="7656167" cy="536827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1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Global Digitalisation </a:t>
          </a:r>
          <a:endParaRPr lang="fr-FR" sz="2400" b="0" kern="1200" dirty="0">
            <a:latin typeface="Avenir LT Std 65 Medium" panose="020B0803020203020204" pitchFamily="34" charset="0"/>
            <a:cs typeface="Baloo" panose="03080902040302020200" pitchFamily="66" charset="0"/>
          </a:endParaRPr>
        </a:p>
      </dsp:txBody>
      <dsp:txXfrm>
        <a:off x="1129854" y="1905575"/>
        <a:ext cx="7603755" cy="484415"/>
      </dsp:txXfrm>
    </dsp:sp>
    <dsp:sp modelId="{D8C22DC6-E125-4C8E-AA5A-53E8382A43BB}">
      <dsp:nvSpPr>
        <dsp:cNvPr id="0" name=""/>
        <dsp:cNvSpPr/>
      </dsp:nvSpPr>
      <dsp:spPr>
        <a:xfrm>
          <a:off x="768131" y="1812265"/>
          <a:ext cx="671034" cy="671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578FB-45D6-4520-9A85-3298C185C406}">
      <dsp:nvSpPr>
        <dsp:cNvPr id="0" name=""/>
        <dsp:cNvSpPr/>
      </dsp:nvSpPr>
      <dsp:spPr>
        <a:xfrm>
          <a:off x="1201580" y="2721319"/>
          <a:ext cx="7571107" cy="536827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1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Wish to progress professionally</a:t>
          </a:r>
          <a:endParaRPr lang="fr-FR" sz="2400" b="0" kern="1200" dirty="0">
            <a:latin typeface="Avenir LT Std 65 Medium" panose="020B0803020203020204" pitchFamily="34" charset="0"/>
            <a:cs typeface="Baloo" panose="03080902040302020200" pitchFamily="66" charset="0"/>
          </a:endParaRPr>
        </a:p>
      </dsp:txBody>
      <dsp:txXfrm>
        <a:off x="1227786" y="2747525"/>
        <a:ext cx="7518695" cy="484415"/>
      </dsp:txXfrm>
    </dsp:sp>
    <dsp:sp modelId="{D1F5D297-5161-4C8C-ADC6-E4F109DC16CD}">
      <dsp:nvSpPr>
        <dsp:cNvPr id="0" name=""/>
        <dsp:cNvSpPr/>
      </dsp:nvSpPr>
      <dsp:spPr>
        <a:xfrm>
          <a:off x="853191" y="2617979"/>
          <a:ext cx="671034" cy="671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05B00-05BC-4581-8863-656CFA415054}">
      <dsp:nvSpPr>
        <dsp:cNvPr id="0" name=""/>
        <dsp:cNvSpPr/>
      </dsp:nvSpPr>
      <dsp:spPr>
        <a:xfrm>
          <a:off x="881160" y="3517391"/>
          <a:ext cx="7909280" cy="536827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1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  Adaptation</a:t>
          </a:r>
          <a:r>
            <a:rPr lang="en-US" sz="2400" b="0" kern="120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 to change</a:t>
          </a:r>
          <a:endParaRPr lang="fr-FR" sz="2400" b="0" kern="1200" dirty="0">
            <a:latin typeface="Avenir LT Std 65 Medium" panose="020B0803020203020204" pitchFamily="34" charset="0"/>
            <a:cs typeface="Baloo" panose="03080902040302020200" pitchFamily="66" charset="0"/>
          </a:endParaRPr>
        </a:p>
      </dsp:txBody>
      <dsp:txXfrm>
        <a:off x="907366" y="3543597"/>
        <a:ext cx="7856868" cy="484415"/>
      </dsp:txXfrm>
    </dsp:sp>
    <dsp:sp modelId="{7CC79287-3F68-451E-AA7F-AC55FB1CF9B3}">
      <dsp:nvSpPr>
        <dsp:cNvPr id="0" name=""/>
        <dsp:cNvSpPr/>
      </dsp:nvSpPr>
      <dsp:spPr>
        <a:xfrm>
          <a:off x="768131" y="3423693"/>
          <a:ext cx="671034" cy="671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9BFC6B-3F8C-4C02-8C7C-2D98BDEDFEBE}">
      <dsp:nvSpPr>
        <dsp:cNvPr id="0" name=""/>
        <dsp:cNvSpPr/>
      </dsp:nvSpPr>
      <dsp:spPr>
        <a:xfrm>
          <a:off x="837243" y="4295920"/>
          <a:ext cx="7922573" cy="536827"/>
        </a:xfrm>
        <a:prstGeom prst="roundRect">
          <a:avLst/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1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venir LT Std 65 Medium" panose="020B0803020203020204" pitchFamily="34" charset="0"/>
            </a:rPr>
            <a:t>Increased value of the Legal Department</a:t>
          </a:r>
          <a:endParaRPr lang="fr-FR" sz="2400" b="0" kern="1200" dirty="0">
            <a:latin typeface="Avenir LT Std 65 Medium" panose="020B0803020203020204" pitchFamily="34" charset="0"/>
            <a:cs typeface="Baloo" panose="03080902040302020200" pitchFamily="66" charset="0"/>
          </a:endParaRPr>
        </a:p>
      </dsp:txBody>
      <dsp:txXfrm>
        <a:off x="863449" y="4322126"/>
        <a:ext cx="7870161" cy="484415"/>
      </dsp:txXfrm>
    </dsp:sp>
    <dsp:sp modelId="{3744F765-057F-45AE-8BE0-5FD71A34246E}">
      <dsp:nvSpPr>
        <dsp:cNvPr id="0" name=""/>
        <dsp:cNvSpPr/>
      </dsp:nvSpPr>
      <dsp:spPr>
        <a:xfrm>
          <a:off x="501725" y="4228817"/>
          <a:ext cx="671034" cy="671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7ADE18-6421-4494-ACBB-21A0722E67F9}">
      <dsp:nvSpPr>
        <dsp:cNvPr id="0" name=""/>
        <dsp:cNvSpPr/>
      </dsp:nvSpPr>
      <dsp:spPr>
        <a:xfrm>
          <a:off x="351097" y="5101634"/>
          <a:ext cx="8408719" cy="536827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1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latin typeface="Avenir LT Std 65 Medium" panose="020B0803020203020204" pitchFamily="34" charset="0"/>
              <a:cs typeface="Baloo" panose="03080902040302020200" pitchFamily="66" charset="0"/>
            </a:rPr>
            <a:t>INVENTING the Legal Department of TOMORROW</a:t>
          </a:r>
          <a:endParaRPr lang="fr-FR" sz="2400" b="0" kern="1200" dirty="0">
            <a:latin typeface="Avenir LT Std 65 Medium" panose="020B0803020203020204" pitchFamily="34" charset="0"/>
            <a:cs typeface="Baloo" panose="03080902040302020200" pitchFamily="66" charset="0"/>
          </a:endParaRPr>
        </a:p>
      </dsp:txBody>
      <dsp:txXfrm>
        <a:off x="377303" y="5127840"/>
        <a:ext cx="8356307" cy="484415"/>
      </dsp:txXfrm>
    </dsp:sp>
    <dsp:sp modelId="{7C7C5F0D-20AF-4FED-8D2C-585B4F34BD93}">
      <dsp:nvSpPr>
        <dsp:cNvPr id="0" name=""/>
        <dsp:cNvSpPr/>
      </dsp:nvSpPr>
      <dsp:spPr>
        <a:xfrm>
          <a:off x="15580" y="5034530"/>
          <a:ext cx="671034" cy="671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07/06/2018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22127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82699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117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8433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859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46014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4703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9152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8631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7056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200152" y="1511645"/>
            <a:ext cx="9791700" cy="422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 bwMode="gray">
          <a:xfrm>
            <a:off x="1200152" y="1"/>
            <a:ext cx="9791700" cy="964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AFF35A8-815C-44F9-A0CD-64D75E56616A}" type="datetime1">
              <a:rPr lang="fr-FR" smtClean="0"/>
              <a:t>07/06/2018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r>
              <a:rPr lang="fr-FR" smtClean="0"/>
              <a:t>.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/>
          </p:nvPr>
        </p:nvSpPr>
        <p:spPr bwMode="gray">
          <a:xfrm>
            <a:off x="1200151" y="5768974"/>
            <a:ext cx="9792000" cy="540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90000"/>
              </a:lnSpc>
              <a:spcAft>
                <a:spcPts val="0"/>
              </a:spcAft>
              <a:defRPr sz="900">
                <a:solidFill>
                  <a:srgbClr val="DD8CA4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00150" y="932498"/>
            <a:ext cx="9792000" cy="5046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Sous-titre du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40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8029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5009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1173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582990" y="476250"/>
            <a:ext cx="4762501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0248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8" r:id="rId4"/>
    <p:sldLayoutId id="214748367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670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4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Eric Ravy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B0F0"/>
                </a:solidFill>
              </a:rPr>
              <a:t>General Counsel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0328" y="5090257"/>
            <a:ext cx="1423504" cy="5645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smtClean="0"/>
              <a:t>FROM THE UBERISATION TO AI : </a:t>
            </a:r>
            <a:br>
              <a:rPr lang="fr-FR" sz="2400" dirty="0" smtClean="0"/>
            </a:br>
            <a:r>
              <a:rPr lang="fr-FR" sz="2400" dirty="0" smtClean="0"/>
              <a:t>IS THERE ANY ROOM LEFT FOR LAWYERS?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3040" y="6325310"/>
            <a:ext cx="1025627" cy="372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2750" y="2647587"/>
            <a:ext cx="3746500" cy="1485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059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igure"/>
          <p:cNvSpPr/>
          <p:nvPr/>
        </p:nvSpPr>
        <p:spPr>
          <a:xfrm>
            <a:off x="3623165" y="-12734"/>
            <a:ext cx="4971070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0" y="0"/>
                </a:moveTo>
                <a:cubicBezTo>
                  <a:pt x="3493" y="14261"/>
                  <a:pt x="7194" y="21573"/>
                  <a:pt x="10926" y="21587"/>
                </a:cubicBezTo>
                <a:cubicBezTo>
                  <a:pt x="14567" y="21600"/>
                  <a:pt x="18180" y="14664"/>
                  <a:pt x="21600" y="1094"/>
                </a:cubicBezTo>
                <a:lnTo>
                  <a:pt x="0" y="0"/>
                </a:lnTo>
                <a:close/>
              </a:path>
            </a:pathLst>
          </a:custGeom>
          <a:solidFill>
            <a:srgbClr val="941B6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891D6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5450" y="2521582"/>
            <a:ext cx="3746500" cy="148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aux angles arrondis"/>
          <p:cNvSpPr/>
          <p:nvPr/>
        </p:nvSpPr>
        <p:spPr>
          <a:xfrm>
            <a:off x="793130" y="2373053"/>
            <a:ext cx="2043411" cy="1178340"/>
          </a:xfrm>
          <a:prstGeom prst="roundRect">
            <a:avLst>
              <a:gd name="adj" fmla="val 8083"/>
            </a:avLst>
          </a:prstGeom>
          <a:solidFill>
            <a:srgbClr val="FFFFFF"/>
          </a:solidFill>
          <a:ln w="50800" cap="flat">
            <a:solidFill>
              <a:srgbClr val="B5174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sz="5000" dirty="0">
                <a:solidFill>
                  <a:srgbClr val="B51742"/>
                </a:solidFill>
                <a:latin typeface="Baloo"/>
                <a:ea typeface="Baloo"/>
                <a:cs typeface="Baloo"/>
                <a:sym typeface="Baloo"/>
              </a:rPr>
              <a:t>4,580 </a:t>
            </a:r>
            <a:r>
              <a:rPr lang="fr-FR" sz="2000" dirty="0" smtClean="0">
                <a:solidFill>
                  <a:srgbClr val="B51742"/>
                </a:solidFill>
                <a:latin typeface="Baloo"/>
                <a:ea typeface="Baloo"/>
                <a:cs typeface="Baloo"/>
                <a:sym typeface="Baloo"/>
              </a:rPr>
              <a:t>billions of euro’s</a:t>
            </a:r>
            <a:endParaRPr sz="2000" dirty="0">
              <a:solidFill>
                <a:srgbClr val="B51742"/>
              </a:solidFill>
              <a:latin typeface="Baloo"/>
              <a:ea typeface="Baloo"/>
              <a:cs typeface="Baloo"/>
            </a:endParaRPr>
          </a:p>
        </p:txBody>
      </p:sp>
      <p:sp>
        <p:nvSpPr>
          <p:cNvPr id="141" name="Rectangle aux angles arrondis"/>
          <p:cNvSpPr/>
          <p:nvPr/>
        </p:nvSpPr>
        <p:spPr>
          <a:xfrm>
            <a:off x="7818098" y="1227247"/>
            <a:ext cx="3597765" cy="1379436"/>
          </a:xfrm>
          <a:prstGeom prst="roundRect">
            <a:avLst>
              <a:gd name="adj" fmla="val 8823"/>
            </a:avLst>
          </a:prstGeom>
          <a:solidFill>
            <a:srgbClr val="FFFFFF"/>
          </a:solidFill>
          <a:ln w="50800" cap="flat">
            <a:solidFill>
              <a:srgbClr val="E9533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sz="4000" dirty="0" smtClean="0">
                <a:solidFill>
                  <a:srgbClr val="EA5232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Present in 60 countries</a:t>
            </a:r>
            <a:endParaRPr sz="4000" dirty="0">
              <a:solidFill>
                <a:srgbClr val="EA5232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sp>
        <p:nvSpPr>
          <p:cNvPr id="145" name="Rectangle aux angles arrondis"/>
          <p:cNvSpPr/>
          <p:nvPr/>
        </p:nvSpPr>
        <p:spPr>
          <a:xfrm>
            <a:off x="1226733" y="4007482"/>
            <a:ext cx="2254309" cy="1379436"/>
          </a:xfrm>
          <a:prstGeom prst="roundRect">
            <a:avLst>
              <a:gd name="adj" fmla="val 8823"/>
            </a:avLst>
          </a:prstGeom>
          <a:solidFill>
            <a:srgbClr val="FFFFFF"/>
          </a:solidFill>
          <a:ln w="50800" cap="flat">
            <a:solidFill>
              <a:srgbClr val="E74D93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sz="5400" dirty="0">
                <a:solidFill>
                  <a:srgbClr val="E94C93"/>
                </a:solidFill>
                <a:latin typeface="Baloo"/>
                <a:ea typeface="Baloo"/>
                <a:cs typeface="Baloo"/>
                <a:sym typeface="Baloo"/>
              </a:rPr>
              <a:t>1200</a:t>
            </a:r>
            <a:r>
              <a:rPr lang="fr-FR" sz="6600" dirty="0" smtClean="0"/>
              <a:t> </a:t>
            </a:r>
            <a:r>
              <a:rPr lang="fr-FR" sz="2200" dirty="0" smtClean="0">
                <a:solidFill>
                  <a:srgbClr val="E94C93"/>
                </a:solidFill>
                <a:latin typeface="Baloo"/>
                <a:ea typeface="Baloo"/>
                <a:cs typeface="Baloo"/>
                <a:sym typeface="Baloo"/>
              </a:rPr>
              <a:t>Employees</a:t>
            </a:r>
            <a:endParaRPr sz="2200" dirty="0">
              <a:solidFill>
                <a:srgbClr val="E94C93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149" name="Rectangle aux angles arrondis"/>
          <p:cNvSpPr/>
          <p:nvPr/>
        </p:nvSpPr>
        <p:spPr>
          <a:xfrm>
            <a:off x="8340164" y="3445354"/>
            <a:ext cx="3075699" cy="1157880"/>
          </a:xfrm>
          <a:prstGeom prst="roundRect">
            <a:avLst>
              <a:gd name="adj" fmla="val 10511"/>
            </a:avLst>
          </a:prstGeom>
          <a:solidFill>
            <a:srgbClr val="FFFFFF"/>
          </a:solidFill>
          <a:ln w="50800" cap="flat">
            <a:solidFill>
              <a:srgbClr val="F7A52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sz="3600" dirty="0">
                <a:solidFill>
                  <a:srgbClr val="F9A529"/>
                </a:solidFill>
                <a:latin typeface="Baloo"/>
                <a:ea typeface="Baloo"/>
                <a:cs typeface="Baloo"/>
                <a:sym typeface="Baloo"/>
              </a:rPr>
              <a:t>100</a:t>
            </a:r>
            <a:r>
              <a:rPr lang="fr-FR" sz="1600" dirty="0" smtClean="0"/>
              <a:t> </a:t>
            </a:r>
            <a:r>
              <a:rPr lang="fr-FR" sz="3600" dirty="0" smtClean="0">
                <a:solidFill>
                  <a:srgbClr val="F9A529"/>
                </a:solidFill>
                <a:latin typeface="Baloo"/>
                <a:ea typeface="Baloo"/>
                <a:cs typeface="Baloo"/>
                <a:sym typeface="Baloo"/>
              </a:rPr>
              <a:t>million</a:t>
            </a:r>
          </a:p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sz="3600" dirty="0" smtClean="0">
                <a:solidFill>
                  <a:srgbClr val="F9A529"/>
                </a:solidFill>
                <a:latin typeface="Baloo"/>
                <a:ea typeface="Baloo"/>
                <a:cs typeface="Baloo"/>
                <a:sym typeface="Baloo"/>
              </a:rPr>
              <a:t>travels</a:t>
            </a:r>
            <a:endParaRPr sz="3600" dirty="0">
              <a:solidFill>
                <a:srgbClr val="F9A529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153" name="Rectangle aux angles arrondis"/>
          <p:cNvSpPr/>
          <p:nvPr/>
        </p:nvSpPr>
        <p:spPr>
          <a:xfrm>
            <a:off x="4337797" y="5216740"/>
            <a:ext cx="3644153" cy="1430311"/>
          </a:xfrm>
          <a:prstGeom prst="roundRect">
            <a:avLst>
              <a:gd name="adj" fmla="val 11526"/>
            </a:avLst>
          </a:prstGeom>
          <a:solidFill>
            <a:srgbClr val="FFFFFF"/>
          </a:solidFill>
          <a:ln w="50800" cap="flat">
            <a:solidFill>
              <a:srgbClr val="FBCC23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sz="3600" dirty="0">
                <a:solidFill>
                  <a:srgbClr val="FFCA23"/>
                </a:solidFill>
                <a:latin typeface="Baloo"/>
                <a:ea typeface="Baloo"/>
                <a:cs typeface="Baloo"/>
                <a:sym typeface="Baloo"/>
              </a:rPr>
              <a:t>40 000 </a:t>
            </a:r>
            <a:r>
              <a:rPr lang="fr-FR" sz="3600" dirty="0" smtClean="0">
                <a:solidFill>
                  <a:srgbClr val="FFCA23"/>
                </a:solidFill>
                <a:latin typeface="Baloo"/>
                <a:ea typeface="Baloo"/>
                <a:cs typeface="Baloo"/>
                <a:sym typeface="Baloo"/>
              </a:rPr>
              <a:t>Train tickets sold /Day</a:t>
            </a:r>
            <a:r>
              <a:rPr lang="fr-FR" sz="2000" dirty="0" smtClean="0">
                <a:solidFill>
                  <a:srgbClr val="FFCA23"/>
                </a:solidFill>
                <a:latin typeface="Baloo"/>
                <a:ea typeface="Baloo"/>
                <a:cs typeface="Baloo"/>
                <a:sym typeface="Baloo"/>
              </a:rPr>
              <a:t>  on </a:t>
            </a:r>
            <a:r>
              <a:rPr lang="fr-FR" sz="2000" dirty="0">
                <a:solidFill>
                  <a:srgbClr val="FFCA23"/>
                </a:solidFill>
                <a:latin typeface="Baloo"/>
                <a:ea typeface="Baloo"/>
                <a:cs typeface="Baloo"/>
                <a:sym typeface="Baloo"/>
              </a:rPr>
              <a:t>mobile</a:t>
            </a:r>
            <a:endParaRPr sz="2000" dirty="0">
              <a:solidFill>
                <a:srgbClr val="FFCA23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1499" y="842424"/>
            <a:ext cx="8890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lèche 11"/>
          <p:cNvSpPr/>
          <p:nvPr/>
        </p:nvSpPr>
        <p:spPr>
          <a:xfrm rot="5400000">
            <a:off x="5803173" y="1592547"/>
            <a:ext cx="585652" cy="440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B81D4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" name="Rectangle à coins arrondis 1"/>
          <p:cNvSpPr/>
          <p:nvPr/>
        </p:nvSpPr>
        <p:spPr>
          <a:xfrm>
            <a:off x="2353888" y="418682"/>
            <a:ext cx="2836676" cy="1498283"/>
          </a:xfrm>
          <a:prstGeom prst="roundRect">
            <a:avLst/>
          </a:prstGeom>
          <a:solidFill>
            <a:schemeClr val="bg1"/>
          </a:solidFill>
          <a:ln w="57150" cap="flat">
            <a:solidFill>
              <a:srgbClr val="FF006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fr-FR" sz="4400" dirty="0">
                <a:solidFill>
                  <a:srgbClr val="FF0066"/>
                </a:solidFill>
                <a:latin typeface="Baloo" panose="03080902040302020200" pitchFamily="66" charset="0"/>
                <a:cs typeface="Baloo" panose="03080902040302020200" pitchFamily="66" charset="0"/>
                <a:sym typeface="Helvetica Neue Medium"/>
              </a:rPr>
              <a:t>75 </a:t>
            </a:r>
            <a:r>
              <a:rPr lang="fr-FR" sz="4400" dirty="0" smtClean="0">
                <a:solidFill>
                  <a:srgbClr val="FF0066"/>
                </a:solidFill>
                <a:latin typeface="Baloo" panose="03080902040302020200" pitchFamily="66" charset="0"/>
                <a:cs typeface="Baloo" panose="03080902040302020200" pitchFamily="66" charset="0"/>
                <a:sym typeface="Helvetica Neue Medium"/>
              </a:rPr>
              <a:t>websites</a:t>
            </a:r>
            <a:endParaRPr lang="fr-FR" sz="4400" dirty="0">
              <a:solidFill>
                <a:srgbClr val="FF0066"/>
              </a:solidFill>
              <a:latin typeface="Baloo" panose="03080902040302020200" pitchFamily="66" charset="0"/>
              <a:cs typeface="Baloo" panose="03080902040302020200" pitchFamily="66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5165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16436"/>
            <a:ext cx="10502900" cy="1143000"/>
          </a:xfrm>
        </p:spPr>
        <p:txBody>
          <a:bodyPr>
            <a:normAutofit/>
          </a:bodyPr>
          <a:lstStyle/>
          <a:p>
            <a:pPr algn="ctr"/>
            <a:r>
              <a:rPr lang="fr-FR" sz="3000" dirty="0" smtClean="0">
                <a:latin typeface="Baloo" panose="03080902040302020200" pitchFamily="66" charset="0"/>
                <a:cs typeface="Baloo" panose="03080902040302020200" pitchFamily="66" charset="0"/>
              </a:rPr>
              <a:t>DIGITAL TRANSFORMATION OF LEGAL DEPARTMENT  </a:t>
            </a:r>
            <a:br>
              <a:rPr lang="fr-FR" sz="3000" dirty="0" smtClean="0"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fr-FR" sz="3000" dirty="0" smtClean="0">
                <a:latin typeface="Baloo" panose="03080902040302020200" pitchFamily="66" charset="0"/>
                <a:cs typeface="Baloo" panose="03080902040302020200" pitchFamily="66" charset="0"/>
              </a:rPr>
              <a:t>WHY </a:t>
            </a:r>
            <a:r>
              <a:rPr lang="fr-FR" sz="3000" dirty="0">
                <a:latin typeface="Baloo" panose="03080902040302020200" pitchFamily="66" charset="0"/>
                <a:cs typeface="Baloo" panose="03080902040302020200" pitchFamily="66" charset="0"/>
              </a:rPr>
              <a:t>?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141" y="3932878"/>
            <a:ext cx="3464859" cy="806246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32321507"/>
              </p:ext>
            </p:extLst>
          </p:nvPr>
        </p:nvGraphicFramePr>
        <p:xfrm>
          <a:off x="0" y="684905"/>
          <a:ext cx="8901953" cy="590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03040" y="6325310"/>
            <a:ext cx="1025627" cy="3724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4429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200068"/>
            <a:ext cx="10515600" cy="803275"/>
          </a:xfrm>
        </p:spPr>
        <p:txBody>
          <a:bodyPr/>
          <a:lstStyle/>
          <a:p>
            <a:pPr algn="ctr"/>
            <a:r>
              <a:rPr lang="fr-FR" sz="3600" dirty="0" smtClean="0"/>
              <a:t>Our</a:t>
            </a:r>
            <a:r>
              <a:rPr lang="fr-FR" sz="3600" b="1" dirty="0" smtClean="0"/>
              <a:t> </a:t>
            </a:r>
            <a:r>
              <a:rPr lang="fr-FR" sz="3600" b="1" dirty="0"/>
              <a:t>transformation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476272" y="5562933"/>
            <a:ext cx="2771775" cy="10795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lvl="2" indent="0" algn="ctr">
              <a:buNone/>
            </a:pPr>
            <a:r>
              <a:rPr lang="fr-FR" sz="1600" dirty="0">
                <a:solidFill>
                  <a:schemeClr val="accent5"/>
                </a:solidFill>
                <a:latin typeface="Avenir LT Std 65 Medium" panose="020B0803020203020204" pitchFamily="34" charset="0"/>
              </a:rPr>
              <a:t>DIGITALISATION </a:t>
            </a:r>
          </a:p>
          <a:p>
            <a:pPr marL="0" lvl="2" indent="0" algn="ctr">
              <a:buNone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New </a:t>
            </a:r>
            <a:r>
              <a:rPr lang="fr-FR" sz="14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R</a:t>
            </a: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eporting </a:t>
            </a:r>
            <a:r>
              <a:rPr lang="fr-FR" sz="14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T</a:t>
            </a: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ool 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  <a:p>
            <a:pPr marL="0" lvl="2" indent="0" algn="ctr">
              <a:buNone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Project Management Tool 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  <a:p>
            <a:pPr marL="0" lvl="2" indent="0" algn="ctr">
              <a:buNone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LEGAL ON LINE (BOT)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863507" y="2752980"/>
            <a:ext cx="2240009" cy="19258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1076325">
              <a:buClr>
                <a:srgbClr val="B51742"/>
              </a:buClr>
              <a:buSzPct val="90000"/>
            </a:pPr>
            <a:r>
              <a:rPr lang="fr-FR" sz="20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333233"/>
                </a:solidFill>
                <a:latin typeface="Baloo"/>
              </a:rPr>
              <a:t>HOW?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3407" y="3583790"/>
            <a:ext cx="26466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B51742"/>
              </a:buClr>
              <a:buSzPct val="90000"/>
            </a:pPr>
            <a:r>
              <a:rPr lang="fr-FR" sz="16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F28A2C"/>
                </a:solidFill>
                <a:latin typeface="Avenir LT Std 65 Medium" panose="020B0803020203020204" pitchFamily="34" charset="0"/>
              </a:rPr>
              <a:t>MARKETING PLAN</a:t>
            </a:r>
            <a:endParaRPr lang="fr-FR" sz="16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F28A2C"/>
              </a:solidFill>
              <a:latin typeface="Avenir LT Std 65 Medium" panose="020B0803020203020204" pitchFamily="34" charset="0"/>
            </a:endParaRPr>
          </a:p>
          <a:p>
            <a:pPr lvl="1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Satisfaction survey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  <a:p>
            <a:pPr lvl="1">
              <a:buClr>
                <a:srgbClr val="B51742"/>
              </a:buClr>
              <a:buSzPct val="90000"/>
            </a:pPr>
            <a:r>
              <a:rPr lang="fr-FR" sz="14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Trophées du droit </a:t>
            </a:r>
          </a:p>
          <a:p>
            <a:pPr lvl="1">
              <a:buClr>
                <a:srgbClr val="B51742"/>
              </a:buClr>
              <a:buSzPct val="90000"/>
            </a:pPr>
            <a:r>
              <a:rPr lang="fr-FR" sz="14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Prix de l’innovation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0884" y="2122117"/>
            <a:ext cx="3536681" cy="907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533400" lvl="1">
              <a:buClr>
                <a:srgbClr val="B51742"/>
              </a:buClr>
              <a:buSzPct val="90000"/>
            </a:pPr>
            <a:r>
              <a:rPr lang="fr-FR" sz="16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E73B27"/>
                </a:solidFill>
                <a:latin typeface="Avenir LT Std 65 Medium" panose="020B0803020203020204" pitchFamily="34" charset="0"/>
              </a:rPr>
              <a:t>BUSINESS PARTNER</a:t>
            </a:r>
          </a:p>
          <a:p>
            <a:pPr marL="533400" lvl="1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Legal </a:t>
            </a:r>
            <a:r>
              <a:rPr lang="fr-FR" sz="1400" dirty="0" err="1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Department</a:t>
            </a: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 Organisation Company Organisation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  <a:p>
            <a:pPr marL="533400" lvl="1">
              <a:buClr>
                <a:srgbClr val="B51742"/>
              </a:buClr>
              <a:buSzPct val="90000"/>
            </a:pPr>
            <a:r>
              <a:rPr lang="fr-FR" sz="14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Business </a:t>
            </a:r>
            <a:r>
              <a:rPr lang="fr-FR" sz="1400" dirty="0" err="1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Legal</a:t>
            </a:r>
            <a:r>
              <a:rPr lang="fr-FR" sz="14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 Planning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38542" y="3583790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B51742"/>
              </a:buClr>
              <a:buSzPct val="90000"/>
            </a:pPr>
            <a:r>
              <a:rPr lang="fr-FR" sz="16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EA4D94"/>
                </a:solidFill>
                <a:latin typeface="Avenir LT Std 65 Medium" panose="020B0803020203020204" pitchFamily="34" charset="0"/>
              </a:rPr>
              <a:t>MISSION </a:t>
            </a:r>
            <a:r>
              <a:rPr lang="fr-FR" sz="16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EA4D94"/>
                </a:solidFill>
                <a:latin typeface="Avenir LT Std 65 Medium" panose="020B0803020203020204" pitchFamily="34" charset="0"/>
              </a:rPr>
              <a:t>STATEMENT</a:t>
            </a:r>
            <a:endParaRPr lang="fr-FR" sz="16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EA4D94"/>
              </a:solidFill>
              <a:latin typeface="Avenir LT Std 65 Medium" panose="020B08030202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34117" y="4555304"/>
            <a:ext cx="2071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B51742"/>
              </a:buClr>
              <a:buSzPct val="90000"/>
            </a:pPr>
            <a:r>
              <a:rPr lang="fr-FR" sz="16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EA5330"/>
                </a:solidFill>
                <a:latin typeface="Avenir LT Std 65 Medium" panose="020B0803020203020204" pitchFamily="34" charset="0"/>
              </a:rPr>
              <a:t>KPIS</a:t>
            </a:r>
            <a:endParaRPr lang="fr-FR" sz="16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EA5330"/>
              </a:solidFill>
              <a:latin typeface="Avenir LT Std 65 Medium" panose="020B08030202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8766" y="5193172"/>
            <a:ext cx="2857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B51742"/>
              </a:buClr>
              <a:buSzPct val="90000"/>
            </a:pPr>
            <a:r>
              <a:rPr lang="fr-FR" sz="1600" dirty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EA5330"/>
                </a:solidFill>
                <a:latin typeface="Avenir LT Std 65 Medium" panose="020B0803020203020204" pitchFamily="34" charset="0"/>
              </a:rPr>
              <a:t>KNOWLEDGE MANAGEMENT</a:t>
            </a:r>
          </a:p>
          <a:p>
            <a:pPr lvl="1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OUI Link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03175" y="1362330"/>
            <a:ext cx="37202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B51742"/>
              </a:buClr>
              <a:buSzPct val="90000"/>
            </a:pPr>
            <a:r>
              <a:rPr lang="fr-FR" sz="16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B51742"/>
                </a:solidFill>
                <a:latin typeface="Avenir LT Std 65 Medium" panose="020B0803020203020204" pitchFamily="34" charset="0"/>
              </a:rPr>
              <a:t>CONTRACTUAL POLICY </a:t>
            </a:r>
            <a:endParaRPr lang="fr-FR" sz="16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B51742"/>
              </a:solidFill>
              <a:latin typeface="Avenir LT Std 65 Medium" panose="020B0803020203020204" pitchFamily="34" charset="0"/>
            </a:endParaRPr>
          </a:p>
          <a:p>
            <a:pPr lvl="1" algn="ctr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Dematerialised Contract database   </a:t>
            </a:r>
          </a:p>
          <a:p>
            <a:pPr lvl="1" algn="ctr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Workflow validation </a:t>
            </a:r>
          </a:p>
          <a:p>
            <a:pPr lvl="1" algn="ctr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Electronic signature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6916990" y="2853393"/>
            <a:ext cx="814206" cy="31479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18" idx="1"/>
          </p:cNvCxnSpPr>
          <p:nvPr/>
        </p:nvCxnSpPr>
        <p:spPr>
          <a:xfrm>
            <a:off x="7103516" y="3825356"/>
            <a:ext cx="835026" cy="5082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4" idx="4"/>
          </p:cNvCxnSpPr>
          <p:nvPr/>
        </p:nvCxnSpPr>
        <p:spPr>
          <a:xfrm flipH="1">
            <a:off x="5963313" y="4678822"/>
            <a:ext cx="20199" cy="86250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" idx="0"/>
          </p:cNvCxnSpPr>
          <p:nvPr/>
        </p:nvCxnSpPr>
        <p:spPr>
          <a:xfrm flipV="1">
            <a:off x="5983512" y="2347215"/>
            <a:ext cx="0" cy="4057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2677" y="2152982"/>
            <a:ext cx="3750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B51742"/>
              </a:buClr>
              <a:buSzPct val="90000"/>
            </a:pPr>
            <a:r>
              <a:rPr lang="fr-FR" sz="16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EA4D94"/>
                </a:solidFill>
                <a:latin typeface="Avenir LT Std 65 Medium" panose="020B0803020203020204" pitchFamily="34" charset="0"/>
              </a:rPr>
              <a:t>NEW WORK METHODES</a:t>
            </a:r>
            <a:endParaRPr lang="fr-FR" sz="16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EA4D94"/>
              </a:solidFill>
              <a:latin typeface="Avenir LT Std 65 Medium" panose="020B0803020203020204" pitchFamily="34" charset="0"/>
            </a:endParaRPr>
          </a:p>
          <a:p>
            <a:pPr lvl="1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Collaborative Mode</a:t>
            </a:r>
          </a:p>
          <a:p>
            <a:pPr lvl="1">
              <a:buClr>
                <a:srgbClr val="B51742"/>
              </a:buClr>
              <a:buSzPct val="90000"/>
            </a:pPr>
            <a:r>
              <a:rPr lang="fr-FR" sz="14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Agile </a:t>
            </a:r>
            <a:r>
              <a:rPr lang="fr-FR" sz="1400" dirty="0" err="1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575756"/>
                </a:solidFill>
                <a:latin typeface="Avenir LT Std 65 Medium" panose="020B0803020203020204" pitchFamily="34" charset="0"/>
              </a:rPr>
              <a:t>approach</a:t>
            </a:r>
            <a:endParaRPr lang="fr-FR" sz="14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575756"/>
              </a:solidFill>
              <a:latin typeface="Avenir LT Std 65 Medium" panose="020B0803020203020204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4591130" y="4459213"/>
            <a:ext cx="669483" cy="69820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4509324" y="2741066"/>
            <a:ext cx="584830" cy="3906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98339" y="5444524"/>
            <a:ext cx="2071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B51742"/>
              </a:buClr>
              <a:buSzPct val="90000"/>
            </a:pPr>
            <a:r>
              <a:rPr lang="fr-FR" sz="1600" dirty="0" smtClean="0">
                <a:ln>
                  <a:solidFill>
                    <a:srgbClr val="EA4D94">
                      <a:alpha val="0"/>
                    </a:srgbClr>
                  </a:solidFill>
                </a:ln>
                <a:solidFill>
                  <a:srgbClr val="B51742"/>
                </a:solidFill>
                <a:latin typeface="Avenir LT Std 65 Medium" panose="020B0803020203020204" pitchFamily="34" charset="0"/>
              </a:rPr>
              <a:t>LEGALTECHS</a:t>
            </a:r>
            <a:endParaRPr lang="fr-FR" sz="1600" dirty="0">
              <a:ln>
                <a:solidFill>
                  <a:srgbClr val="EA4D94">
                    <a:alpha val="0"/>
                  </a:srgbClr>
                </a:solidFill>
              </a:ln>
              <a:solidFill>
                <a:srgbClr val="B51742"/>
              </a:solidFill>
              <a:latin typeface="Avenir LT Std 65 Medium" panose="020B0803020203020204" pitchFamily="34" charset="0"/>
            </a:endParaRPr>
          </a:p>
        </p:txBody>
      </p:sp>
      <p:cxnSp>
        <p:nvCxnSpPr>
          <p:cNvPr id="3" name="Connecteur droit avec flèche 2"/>
          <p:cNvCxnSpPr>
            <a:endCxn id="19" idx="1"/>
          </p:cNvCxnSpPr>
          <p:nvPr/>
        </p:nvCxnSpPr>
        <p:spPr>
          <a:xfrm>
            <a:off x="6916990" y="4241278"/>
            <a:ext cx="917127" cy="48330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505446" y="4574723"/>
            <a:ext cx="598070" cy="6547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933371" y="3756259"/>
            <a:ext cx="930136" cy="690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3040" y="6325310"/>
            <a:ext cx="1025627" cy="3724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41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27646" y="1616471"/>
            <a:ext cx="7542900" cy="435133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AI + Bot +                       = Legal On Line</a:t>
            </a:r>
            <a:endParaRPr lang="fr-FR" dirty="0"/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8424" y="117419"/>
            <a:ext cx="2521344" cy="91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3040" y="6325310"/>
            <a:ext cx="1025627" cy="3724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53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 The </a:t>
            </a:r>
            <a:r>
              <a:rPr lang="fr-FR" dirty="0" err="1"/>
              <a:t>Next</a:t>
            </a:r>
            <a:r>
              <a:rPr lang="fr-FR" dirty="0"/>
              <a:t> Tech Law </a:t>
            </a:r>
            <a:r>
              <a:rPr lang="fr-FR" dirty="0" err="1"/>
              <a:t>Revolution</a:t>
            </a:r>
            <a:r>
              <a:rPr lang="fr-FR" dirty="0"/>
              <a:t>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IA + Bot +                       = Legal On Line</a:t>
            </a:r>
            <a:endParaRPr lang="fr-FR" dirty="0"/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8424" y="117419"/>
            <a:ext cx="2521344" cy="91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1535168"/>
            <a:ext cx="8372475" cy="461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3040" y="6325310"/>
            <a:ext cx="1025627" cy="3724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7701762" y="1969367"/>
            <a:ext cx="2853026" cy="613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333399"/>
                </a:solidFill>
              </a:rPr>
              <a:t>Autonomy &amp; Responsability  for operationnal staff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5117" y="3513909"/>
            <a:ext cx="2530736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333399"/>
                </a:solidFill>
              </a:rPr>
              <a:t>Quick access to Law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4003" y="4993137"/>
            <a:ext cx="3819797" cy="105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333399"/>
                </a:solidFill>
              </a:rPr>
              <a:t>Legal Department</a:t>
            </a:r>
            <a:r>
              <a:rPr lang="fr-FR" dirty="0">
                <a:solidFill>
                  <a:srgbClr val="333399"/>
                </a:solidFill>
              </a:rPr>
              <a:t> </a:t>
            </a:r>
            <a:r>
              <a:rPr lang="fr-FR" dirty="0" smtClean="0">
                <a:solidFill>
                  <a:srgbClr val="333399"/>
                </a:solidFill>
              </a:rPr>
              <a:t>Efficiency</a:t>
            </a:r>
          </a:p>
          <a:p>
            <a:pPr algn="ctr"/>
            <a:r>
              <a:rPr lang="fr-FR" dirty="0" smtClean="0">
                <a:solidFill>
                  <a:srgbClr val="333399"/>
                </a:solidFill>
              </a:rPr>
              <a:t>&amp; </a:t>
            </a:r>
            <a:r>
              <a:rPr lang="fr-FR" dirty="0" err="1" smtClean="0">
                <a:solidFill>
                  <a:srgbClr val="333399"/>
                </a:solidFill>
              </a:rPr>
              <a:t>Disseminatio</a:t>
            </a:r>
            <a:r>
              <a:rPr lang="fr-FR" dirty="0" err="1">
                <a:solidFill>
                  <a:srgbClr val="333399"/>
                </a:solidFill>
              </a:rPr>
              <a:t>n</a:t>
            </a:r>
            <a:r>
              <a:rPr lang="fr-FR" dirty="0" smtClean="0">
                <a:solidFill>
                  <a:srgbClr val="333399"/>
                </a:solidFill>
              </a:rPr>
              <a:t> of the Legal Culture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4331" y="5082603"/>
            <a:ext cx="318733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333399"/>
                </a:solidFill>
              </a:rPr>
              <a:t>Full in-house satisfaction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4331" y="3513909"/>
            <a:ext cx="2360023" cy="666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333399"/>
                </a:solidFill>
              </a:rPr>
              <a:t>Contribution </a:t>
            </a:r>
            <a:r>
              <a:rPr lang="fr-FR" dirty="0">
                <a:solidFill>
                  <a:srgbClr val="333399"/>
                </a:solidFill>
              </a:rPr>
              <a:t>to growth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3560" y="1888693"/>
            <a:ext cx="2706189" cy="95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333399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Legal Department </a:t>
            </a:r>
            <a:r>
              <a:rPr lang="en-US" dirty="0">
                <a:solidFill>
                  <a:srgbClr val="333399"/>
                </a:solidFill>
              </a:rPr>
              <a:t>freed from time-consuming tasks</a:t>
            </a:r>
          </a:p>
          <a:p>
            <a:pPr algn="ctr"/>
            <a:endParaRPr lang="fr-FR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ercle"/>
          <p:cNvSpPr/>
          <p:nvPr/>
        </p:nvSpPr>
        <p:spPr>
          <a:xfrm rot="5400000">
            <a:off x="5320274" y="-26381"/>
            <a:ext cx="6208463" cy="7480423"/>
          </a:xfrm>
          <a:prstGeom prst="teardrop">
            <a:avLst/>
          </a:prstGeom>
          <a:solidFill>
            <a:srgbClr val="B615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14" name="Enthousiasme"/>
          <p:cNvSpPr txBox="1"/>
          <p:nvPr/>
        </p:nvSpPr>
        <p:spPr>
          <a:xfrm>
            <a:off x="6677291" y="1095022"/>
            <a:ext cx="245419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algn="ctr" defTabSz="412750" hangingPunct="0"/>
            <a:r>
              <a:rPr sz="3500" kern="0" dirty="0" smtClean="0"/>
              <a:t>Enthusiasm</a:t>
            </a:r>
            <a:endParaRPr sz="3500" kern="0" dirty="0"/>
          </a:p>
        </p:txBody>
      </p:sp>
      <p:sp>
        <p:nvSpPr>
          <p:cNvPr id="315" name="Visibilité"/>
          <p:cNvSpPr txBox="1"/>
          <p:nvPr/>
        </p:nvSpPr>
        <p:spPr>
          <a:xfrm>
            <a:off x="7803386" y="2238293"/>
            <a:ext cx="4361332" cy="982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21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algn="ctr" defTabSz="412750" hangingPunct="0"/>
            <a:r>
              <a:rPr sz="6050" kern="0" dirty="0" err="1" smtClean="0"/>
              <a:t>Visibilit</a:t>
            </a:r>
            <a:r>
              <a:rPr lang="fr-FR" sz="6050" kern="0" dirty="0" smtClean="0"/>
              <a:t>y</a:t>
            </a:r>
            <a:endParaRPr sz="6050" kern="0" dirty="0"/>
          </a:p>
        </p:txBody>
      </p:sp>
      <p:sp>
        <p:nvSpPr>
          <p:cNvPr id="316" name="Autonomie encadrée"/>
          <p:cNvSpPr txBox="1"/>
          <p:nvPr/>
        </p:nvSpPr>
        <p:spPr>
          <a:xfrm>
            <a:off x="5362368" y="2038835"/>
            <a:ext cx="2875787" cy="38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3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algn="ctr" defTabSz="412750" hangingPunct="0"/>
            <a:r>
              <a:rPr lang="fr-FR" sz="2150" kern="0" dirty="0" err="1" smtClean="0"/>
              <a:t>Supervised</a:t>
            </a:r>
            <a:r>
              <a:rPr lang="fr-FR" sz="2150" kern="0" dirty="0" smtClean="0"/>
              <a:t> </a:t>
            </a:r>
            <a:r>
              <a:rPr sz="2150" kern="0" dirty="0" err="1" smtClean="0"/>
              <a:t>Autonom</a:t>
            </a:r>
            <a:r>
              <a:rPr lang="fr-FR" sz="2150" kern="0" dirty="0" smtClean="0"/>
              <a:t>y</a:t>
            </a:r>
            <a:r>
              <a:rPr sz="2150" kern="0" dirty="0" smtClean="0"/>
              <a:t> </a:t>
            </a:r>
            <a:endParaRPr sz="2150" kern="0" dirty="0"/>
          </a:p>
        </p:txBody>
      </p:sp>
      <p:sp>
        <p:nvSpPr>
          <p:cNvPr id="317" name="Motivation"/>
          <p:cNvSpPr txBox="1"/>
          <p:nvPr/>
        </p:nvSpPr>
        <p:spPr>
          <a:xfrm>
            <a:off x="5888043" y="2757738"/>
            <a:ext cx="235434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72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algn="ctr" defTabSz="412750" hangingPunct="0"/>
            <a:r>
              <a:rPr sz="3600" kern="0" dirty="0"/>
              <a:t>Motivation</a:t>
            </a:r>
          </a:p>
        </p:txBody>
      </p:sp>
      <p:sp>
        <p:nvSpPr>
          <p:cNvPr id="318" name="Juriste augmenté"/>
          <p:cNvSpPr txBox="1"/>
          <p:nvPr/>
        </p:nvSpPr>
        <p:spPr>
          <a:xfrm>
            <a:off x="6977886" y="3644901"/>
            <a:ext cx="5161670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9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algn="ctr" defTabSz="412750" hangingPunct="0"/>
            <a:r>
              <a:rPr lang="fr-FR" sz="4500" kern="0" dirty="0" err="1" smtClean="0"/>
              <a:t>Augmented</a:t>
            </a:r>
            <a:r>
              <a:rPr lang="fr-FR" sz="4500" kern="0" dirty="0" smtClean="0"/>
              <a:t> </a:t>
            </a:r>
            <a:r>
              <a:rPr lang="fr-FR" sz="4500" kern="0" dirty="0" err="1" smtClean="0"/>
              <a:t>Lawyer</a:t>
            </a:r>
            <a:endParaRPr sz="4500" kern="0" dirty="0"/>
          </a:p>
        </p:txBody>
      </p:sp>
      <p:sp>
        <p:nvSpPr>
          <p:cNvPr id="319" name="Méthode agile"/>
          <p:cNvSpPr txBox="1"/>
          <p:nvPr/>
        </p:nvSpPr>
        <p:spPr>
          <a:xfrm>
            <a:off x="5529900" y="4443512"/>
            <a:ext cx="5695470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2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algn="ctr" defTabSz="412750" hangingPunct="0"/>
            <a:r>
              <a:rPr lang="fr-FR" sz="4800" kern="0" dirty="0" smtClean="0"/>
              <a:t>Agile    </a:t>
            </a:r>
            <a:r>
              <a:rPr lang="fr-FR" sz="2800" kern="0" dirty="0" smtClean="0"/>
              <a:t>FLEXIBILITY </a:t>
            </a:r>
            <a:r>
              <a:rPr lang="fr-FR" sz="4800" kern="0" dirty="0" smtClean="0"/>
              <a:t>              </a:t>
            </a:r>
            <a:endParaRPr sz="4800" kern="0" dirty="0"/>
          </a:p>
        </p:txBody>
      </p:sp>
      <p:sp>
        <p:nvSpPr>
          <p:cNvPr id="320" name="Travailler…"/>
          <p:cNvSpPr txBox="1"/>
          <p:nvPr/>
        </p:nvSpPr>
        <p:spPr>
          <a:xfrm>
            <a:off x="4885598" y="3377439"/>
            <a:ext cx="2006609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70000"/>
              </a:lnSpc>
              <a:defRPr sz="4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pPr>
            <a:r>
              <a:rPr lang="fr-FR" sz="2000" kern="0" dirty="0" err="1" smtClean="0">
                <a:solidFill>
                  <a:srgbClr val="FFFFFF"/>
                </a:solidFill>
                <a:latin typeface="Baloo"/>
                <a:cs typeface="Baloo"/>
                <a:sym typeface="Baloo"/>
              </a:rPr>
              <a:t>Greater</a:t>
            </a:r>
            <a:r>
              <a:rPr lang="fr-FR" sz="2000" kern="0" dirty="0" smtClean="0">
                <a:solidFill>
                  <a:srgbClr val="FFFFFF"/>
                </a:solidFill>
                <a:latin typeface="Baloo"/>
                <a:cs typeface="Baloo"/>
                <a:sym typeface="Baloo"/>
              </a:rPr>
              <a:t> speed</a:t>
            </a:r>
          </a:p>
          <a:p>
            <a:pPr defTabSz="412750" hangingPunct="0">
              <a:lnSpc>
                <a:spcPct val="70000"/>
              </a:lnSpc>
              <a:defRPr sz="4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pPr>
            <a:r>
              <a:rPr lang="fr-FR" sz="2000" kern="0" dirty="0" smtClean="0">
                <a:solidFill>
                  <a:srgbClr val="FFFFFF"/>
                </a:solidFill>
                <a:latin typeface="Baloo"/>
                <a:cs typeface="Baloo"/>
                <a:sym typeface="Baloo"/>
              </a:rPr>
              <a:t>&amp; </a:t>
            </a:r>
            <a:r>
              <a:rPr lang="fr-FR" sz="2000" kern="0" dirty="0" err="1" smtClean="0">
                <a:solidFill>
                  <a:srgbClr val="FFFFFF"/>
                </a:solidFill>
                <a:latin typeface="Baloo"/>
                <a:cs typeface="Baloo"/>
                <a:sym typeface="Baloo"/>
              </a:rPr>
              <a:t>efficiency</a:t>
            </a:r>
            <a:r>
              <a:rPr lang="fr-FR" sz="2000" kern="0" dirty="0" smtClean="0">
                <a:solidFill>
                  <a:srgbClr val="FFFFFF"/>
                </a:solidFill>
                <a:latin typeface="Baloo"/>
                <a:cs typeface="Baloo"/>
                <a:sym typeface="Baloo"/>
              </a:rPr>
              <a:t> </a:t>
            </a:r>
            <a:endParaRPr lang="fr-FR" sz="2000" kern="0" dirty="0" smtClean="0">
              <a:solidFill>
                <a:srgbClr val="FFFFFF"/>
              </a:solidFill>
              <a:latin typeface="Baloo"/>
              <a:cs typeface="Baloo"/>
              <a:sym typeface="Baloo"/>
            </a:endParaRPr>
          </a:p>
          <a:p>
            <a:pPr defTabSz="412750" hangingPunct="0">
              <a:lnSpc>
                <a:spcPct val="70000"/>
              </a:lnSpc>
              <a:defRPr sz="4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pPr>
            <a:endParaRPr lang="fr-FR" sz="2000" kern="0" dirty="0">
              <a:solidFill>
                <a:srgbClr val="FFFFFF"/>
              </a:solidFill>
              <a:latin typeface="Baloo"/>
              <a:cs typeface="Baloo"/>
              <a:sym typeface="Baloo"/>
            </a:endParaRPr>
          </a:p>
          <a:p>
            <a:pPr defTabSz="412750" hangingPunct="0">
              <a:lnSpc>
                <a:spcPct val="70000"/>
              </a:lnSpc>
              <a:defRPr sz="4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pPr>
            <a:r>
              <a:rPr lang="fr-FR" sz="2000" kern="0" dirty="0" smtClean="0">
                <a:solidFill>
                  <a:srgbClr val="FFFFFF"/>
                </a:solidFill>
                <a:latin typeface="Baloo"/>
                <a:cs typeface="Baloo"/>
                <a:sym typeface="Baloo"/>
              </a:rPr>
              <a:t>EFFICIENCY </a:t>
            </a:r>
            <a:endParaRPr sz="2000" kern="0" dirty="0">
              <a:solidFill>
                <a:srgbClr val="FFFFFF"/>
              </a:solidFill>
              <a:latin typeface="Baloo"/>
              <a:cs typeface="Baloo"/>
              <a:sym typeface="Baloo"/>
            </a:endParaRPr>
          </a:p>
          <a:p>
            <a:pPr defTabSz="412750" hangingPunct="0">
              <a:lnSpc>
                <a:spcPct val="70000"/>
              </a:lnSpc>
              <a:defRPr sz="40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pPr>
            <a:endParaRPr sz="2000" kern="0" dirty="0">
              <a:solidFill>
                <a:srgbClr val="FFFFFF"/>
              </a:solidFill>
              <a:latin typeface="Baloo"/>
              <a:cs typeface="Baloo"/>
              <a:sym typeface="Baloo"/>
            </a:endParaRPr>
          </a:p>
        </p:txBody>
      </p:sp>
      <p:sp>
        <p:nvSpPr>
          <p:cNvPr id="321" name="Gestion de projet"/>
          <p:cNvSpPr txBox="1"/>
          <p:nvPr/>
        </p:nvSpPr>
        <p:spPr>
          <a:xfrm>
            <a:off x="8971602" y="3102460"/>
            <a:ext cx="296234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algn="ctr" defTabSz="412750" hangingPunct="0"/>
            <a:r>
              <a:rPr lang="fr-FR" sz="2400" kern="0" dirty="0" smtClean="0"/>
              <a:t>Project Management</a:t>
            </a:r>
            <a:endParaRPr sz="2400" kern="0" dirty="0"/>
          </a:p>
        </p:txBody>
      </p:sp>
      <p:sp>
        <p:nvSpPr>
          <p:cNvPr id="322" name="Travail…"/>
          <p:cNvSpPr txBox="1"/>
          <p:nvPr/>
        </p:nvSpPr>
        <p:spPr>
          <a:xfrm>
            <a:off x="6540976" y="5386908"/>
            <a:ext cx="2117567" cy="4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70000"/>
              </a:lnSpc>
              <a:defRPr sz="64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pPr>
            <a:r>
              <a:rPr lang="fr-FR" sz="3200" kern="0" dirty="0" smtClean="0">
                <a:solidFill>
                  <a:srgbClr val="FFFFFF"/>
                </a:solidFill>
                <a:latin typeface="Baloo"/>
                <a:cs typeface="Baloo"/>
                <a:sym typeface="Baloo"/>
              </a:rPr>
              <a:t>Team work</a:t>
            </a:r>
            <a:endParaRPr sz="3200" kern="0" dirty="0">
              <a:solidFill>
                <a:srgbClr val="FFFFFF"/>
              </a:solidFill>
              <a:latin typeface="Baloo"/>
              <a:cs typeface="Baloo"/>
              <a:sym typeface="Baloo"/>
            </a:endParaRPr>
          </a:p>
        </p:txBody>
      </p:sp>
      <p:sp>
        <p:nvSpPr>
          <p:cNvPr id="323" name="Juriste augmenté"/>
          <p:cNvSpPr txBox="1"/>
          <p:nvPr/>
        </p:nvSpPr>
        <p:spPr>
          <a:xfrm>
            <a:off x="8615208" y="5825709"/>
            <a:ext cx="2874185" cy="510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70000"/>
              </a:lnSpc>
              <a:defRPr sz="77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defTabSz="412750" hangingPunct="0"/>
            <a:r>
              <a:rPr lang="fr-FR" sz="3850" kern="0" dirty="0" err="1" smtClean="0"/>
              <a:t>Added</a:t>
            </a:r>
            <a:r>
              <a:rPr lang="fr-FR" sz="3850" kern="0" dirty="0" smtClean="0"/>
              <a:t> Value</a:t>
            </a:r>
            <a:endParaRPr sz="3850" kern="0" dirty="0"/>
          </a:p>
        </p:txBody>
      </p:sp>
      <p:sp>
        <p:nvSpPr>
          <p:cNvPr id="324" name="Flèche 11"/>
          <p:cNvSpPr/>
          <p:nvPr/>
        </p:nvSpPr>
        <p:spPr>
          <a:xfrm rot="2384308">
            <a:off x="1167899" y="1473845"/>
            <a:ext cx="2202823" cy="1658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EB4B9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25" name="Les bénéfices…"/>
          <p:cNvSpPr txBox="1"/>
          <p:nvPr/>
        </p:nvSpPr>
        <p:spPr>
          <a:xfrm>
            <a:off x="240995" y="278853"/>
            <a:ext cx="5599133" cy="1094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 hangingPunct="0">
              <a:lnSpc>
                <a:spcPct val="60000"/>
              </a:lnSpc>
              <a:defRPr sz="11300" b="0">
                <a:solidFill>
                  <a:srgbClr val="EB4B95"/>
                </a:solidFill>
                <a:latin typeface="Baloo"/>
                <a:ea typeface="Baloo"/>
                <a:cs typeface="Baloo"/>
                <a:sym typeface="Baloo"/>
              </a:defRPr>
            </a:pPr>
            <a:r>
              <a:rPr lang="fr-FR" sz="5650" kern="0" dirty="0" smtClean="0">
                <a:solidFill>
                  <a:srgbClr val="EB4B95"/>
                </a:solidFill>
                <a:latin typeface="Baloo"/>
                <a:cs typeface="Baloo"/>
                <a:sym typeface="Baloo"/>
              </a:rPr>
              <a:t>Benefits for</a:t>
            </a:r>
            <a:r>
              <a:rPr sz="5650" kern="0" dirty="0" smtClean="0">
                <a:solidFill>
                  <a:srgbClr val="EB4B95"/>
                </a:solidFill>
                <a:latin typeface="Baloo"/>
                <a:cs typeface="Baloo"/>
                <a:sym typeface="Baloo"/>
              </a:rPr>
              <a:t> </a:t>
            </a:r>
            <a:r>
              <a:rPr sz="5650" kern="0" dirty="0">
                <a:solidFill>
                  <a:srgbClr val="EB4B95"/>
                </a:solidFill>
                <a:latin typeface="Baloo"/>
                <a:cs typeface="Baloo"/>
                <a:sym typeface="Baloo"/>
              </a:rPr>
              <a:t>Oui.sncf </a:t>
            </a:r>
          </a:p>
        </p:txBody>
      </p:sp>
      <p:sp>
        <p:nvSpPr>
          <p:cNvPr id="15" name="Juriste augmenté"/>
          <p:cNvSpPr txBox="1"/>
          <p:nvPr/>
        </p:nvSpPr>
        <p:spPr>
          <a:xfrm>
            <a:off x="8615208" y="1858673"/>
            <a:ext cx="2539157" cy="24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70000"/>
              </a:lnSpc>
              <a:defRPr sz="7700" b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</a:lstStyle>
          <a:p>
            <a:pPr defTabSz="412750" hangingPunct="0"/>
            <a:r>
              <a:rPr lang="fr-FR" sz="1800" kern="0" dirty="0"/>
              <a:t>Focus </a:t>
            </a:r>
            <a:r>
              <a:rPr lang="fr-FR" sz="1800" kern="0" dirty="0" smtClean="0"/>
              <a:t>on </a:t>
            </a:r>
            <a:r>
              <a:rPr lang="fr-FR" sz="1800" kern="0" dirty="0" err="1" smtClean="0"/>
              <a:t>complex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tasks</a:t>
            </a:r>
            <a:endParaRPr sz="1800" kern="0" dirty="0"/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657" y="6197174"/>
            <a:ext cx="1331131" cy="4834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9234152" y="5035197"/>
            <a:ext cx="2408349" cy="996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loo" panose="03080902040302020200" pitchFamily="66" charset="0"/>
                <a:cs typeface="Baloo" panose="03080902040302020200" pitchFamily="66" charset="0"/>
                <a:sym typeface="Helvetica Neue Medium"/>
              </a:rPr>
              <a:t>CREATIVITY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49608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Thanks !</a:t>
            </a:r>
            <a:endParaRPr lang="fr-FR" dirty="0">
              <a:solidFill>
                <a:schemeClr val="accent5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3040" y="6325310"/>
            <a:ext cx="1025627" cy="3724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34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244</Words>
  <Application>Microsoft Office PowerPoint</Application>
  <PresentationFormat>Grand écran</PresentationFormat>
  <Paragraphs>80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Avenir LT Std 65 Medium</vt:lpstr>
      <vt:lpstr>Baloo</vt:lpstr>
      <vt:lpstr>Calibri</vt:lpstr>
      <vt:lpstr>Calibri Light</vt:lpstr>
      <vt:lpstr>Gulim</vt:lpstr>
      <vt:lpstr>Helvetica Neue</vt:lpstr>
      <vt:lpstr>Helvetica Neue Light</vt:lpstr>
      <vt:lpstr>Helvetica Neue Medium</vt:lpstr>
      <vt:lpstr>Thème Office</vt:lpstr>
      <vt:lpstr>White</vt:lpstr>
      <vt:lpstr>Présentation PowerPoint</vt:lpstr>
      <vt:lpstr>FROM THE UBERISATION TO AI :  IS THERE ANY ROOM LEFT FOR LAWYERS?</vt:lpstr>
      <vt:lpstr>Présentation PowerPoint</vt:lpstr>
      <vt:lpstr>DIGITAL TRANSFORMATION OF LEGAL DEPARTMENT   WHY ? </vt:lpstr>
      <vt:lpstr>Our transformation</vt:lpstr>
      <vt:lpstr>AI + Bot +                       = Legal On Line</vt:lpstr>
      <vt:lpstr>IA + Bot +                       = Legal On Line</vt:lpstr>
      <vt:lpstr>Présentation PowerPoint</vt:lpstr>
      <vt:lpstr>Thanks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Ravy Eric</cp:lastModifiedBy>
  <cp:revision>54</cp:revision>
  <cp:lastPrinted>2018-06-07T12:55:39Z</cp:lastPrinted>
  <dcterms:created xsi:type="dcterms:W3CDTF">2018-04-20T10:45:39Z</dcterms:created>
  <dcterms:modified xsi:type="dcterms:W3CDTF">2018-06-07T14:34:27Z</dcterms:modified>
</cp:coreProperties>
</file>